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SB AggroOTF Bold" panose="020B0600000101010101" charset="-127"/>
      <p:regular r:id="rId15"/>
    </p:embeddedFont>
    <p:embeddedFont>
      <p:font typeface="SB AggroOTF Light" panose="020B0600000101010101" charset="-127"/>
      <p:regular r:id="rId16"/>
    </p:embeddedFont>
    <p:embeddedFont>
      <p:font typeface="SB AggroOTF Medium" panose="020B0600000101010101" charset="-12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02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8.png"/><Relationship Id="rId5" Type="http://schemas.openxmlformats.org/officeDocument/2006/relationships/image" Target="../media/image50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939800"/>
            <a:ext cx="12344400" cy="10426700"/>
          </a:xfrm>
          <a:prstGeom prst="rect">
            <a:avLst/>
          </a:prstGeom>
          <a:effectLst>
            <a:outerShdw blurRad="1761085" dist="481458" dir="2700000">
              <a:srgbClr val="000000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 rot="-5400000">
            <a:off x="4178300" y="-266700"/>
            <a:ext cx="9918700" cy="12331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56000" y="4483100"/>
            <a:ext cx="111760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400" b="0" i="0" u="none" strike="noStrike" spc="-100">
                <a:solidFill>
                  <a:srgbClr val="492F19"/>
                </a:solidFill>
                <a:ea typeface="SB AggroOTF Medium"/>
              </a:rPr>
              <a:t>스마트</a:t>
            </a:r>
            <a:r>
              <a:rPr lang="en-US" sz="8400" b="0" i="0" u="none" strike="noStrike" spc="-100">
                <a:solidFill>
                  <a:srgbClr val="492F19"/>
                </a:solidFill>
                <a:latin typeface="SB AggroOTF Medium"/>
              </a:rPr>
              <a:t>  </a:t>
            </a:r>
            <a:r>
              <a:rPr lang="ko-KR" sz="8400" b="0" i="0" u="none" strike="noStrike" spc="-100">
                <a:solidFill>
                  <a:srgbClr val="492F19"/>
                </a:solidFill>
                <a:ea typeface="SB AggroOTF Medium"/>
              </a:rPr>
              <a:t>환경관리</a:t>
            </a:r>
            <a:r>
              <a:rPr lang="en-US" sz="84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8400" b="0" i="0" u="none" strike="noStrike" spc="-100">
                <a:solidFill>
                  <a:srgbClr val="492F19"/>
                </a:solidFill>
                <a:ea typeface="SB AggroOTF Medium"/>
              </a:rPr>
              <a:t>시스템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200" y="7734300"/>
            <a:ext cx="10007600" cy="129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83100" y="8166100"/>
            <a:ext cx="9321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8D6F56"/>
                </a:solidFill>
                <a:ea typeface="SB AggroOTF Light"/>
              </a:rPr>
              <a:t>실시간</a:t>
            </a:r>
            <a:r>
              <a:rPr lang="en-US" sz="2600" b="0" i="0" u="none" strike="noStrike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600" b="0" i="0" u="none" strike="noStrike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8D6F56"/>
                </a:solidFill>
                <a:ea typeface="SB AggroOTF Light"/>
              </a:rPr>
              <a:t>기반의</a:t>
            </a:r>
            <a:r>
              <a:rPr lang="en-US" sz="2600" b="0" i="0" u="none" strike="noStrike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8D6F56"/>
                </a:solidFill>
                <a:ea typeface="SB AggroOTF Light"/>
              </a:rPr>
              <a:t>혁신적</a:t>
            </a:r>
            <a:r>
              <a:rPr lang="en-US" sz="2600" b="0" i="0" u="none" strike="noStrike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600" b="0" i="0" u="none" strike="noStrike">
                <a:solidFill>
                  <a:srgbClr val="8D6F56"/>
                </a:solidFill>
                <a:ea typeface="SB AggroOTF Light"/>
              </a:rPr>
              <a:t>솔루션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43000"/>
          </a:blip>
          <a:stretch>
            <a:fillRect/>
          </a:stretch>
        </p:blipFill>
        <p:spPr>
          <a:xfrm>
            <a:off x="3429000" y="1803400"/>
            <a:ext cx="114300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700" y="723900"/>
            <a:ext cx="2768600" cy="660400"/>
          </a:xfrm>
          <a:prstGeom prst="rect">
            <a:avLst/>
          </a:prstGeom>
          <a:effectLst>
            <a:outerShdw blurRad="9626" dist="60500" dir="20520000">
              <a:srgbClr val="000000">
                <a:alpha val="28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940300" y="-1955800"/>
            <a:ext cx="6870700" cy="5803900"/>
          </a:xfrm>
          <a:prstGeom prst="rect">
            <a:avLst/>
          </a:prstGeom>
          <a:effectLst>
            <a:outerShdw blurRad="544542" dist="267722" dir="2700000">
              <a:srgbClr val="000000">
                <a:alpha val="35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>
            <a:alphaModFix amt="33000"/>
          </a:blip>
          <a:stretch>
            <a:fillRect/>
          </a:stretch>
        </p:blipFill>
        <p:spPr>
          <a:xfrm rot="5400000">
            <a:off x="-4267200" y="-2349500"/>
            <a:ext cx="5524500" cy="6858000"/>
          </a:xfrm>
          <a:prstGeom prst="rect">
            <a:avLst/>
          </a:prstGeom>
          <a:effectLst>
            <a:outerShdw blurRad="303294" dist="212249" dir="2700000">
              <a:srgbClr val="000000">
                <a:alpha val="36000"/>
              </a:srgbClr>
            </a:outerShdw>
          </a:effectLst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6776700" y="6565900"/>
            <a:ext cx="6870700" cy="5803900"/>
          </a:xfrm>
          <a:prstGeom prst="rect">
            <a:avLst/>
          </a:prstGeom>
          <a:effectLst>
            <a:outerShdw blurRad="544542" dist="267722" dir="16200000">
              <a:srgbClr val="000000">
                <a:alpha val="35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>
            <a:alphaModFix amt="33000"/>
          </a:blip>
          <a:stretch>
            <a:fillRect/>
          </a:stretch>
        </p:blipFill>
        <p:spPr>
          <a:xfrm rot="16200000">
            <a:off x="17449800" y="5892800"/>
            <a:ext cx="5524500" cy="6858000"/>
          </a:xfrm>
          <a:prstGeom prst="rect">
            <a:avLst/>
          </a:prstGeom>
          <a:effectLst>
            <a:outerShdw blurRad="303294" dist="212249" dir="5400000">
              <a:srgbClr val="000000">
                <a:alpha val="36000"/>
              </a:srgbClr>
            </a:outerShdw>
          </a:effectLst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12900" y="5829300"/>
            <a:ext cx="4203700" cy="595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84400" y="6210300"/>
            <a:ext cx="2489200" cy="1397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41300" y="5803900"/>
            <a:ext cx="3924300" cy="617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5981700"/>
            <a:ext cx="20193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221200" cy="9398000"/>
          </a:xfrm>
          <a:prstGeom prst="rect">
            <a:avLst/>
          </a:prstGeom>
          <a:effectLst>
            <a:outerShdw blurRad="1428523" dist="433623" dir="2700000">
              <a:srgbClr val="000000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-5400000">
            <a:off x="4457700" y="-3479800"/>
            <a:ext cx="93853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6800" y="2387600"/>
            <a:ext cx="16154400" cy="76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57300" y="1092200"/>
            <a:ext cx="1577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데이터베이스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ERD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FF5B209-FCFE-3511-9CFB-BD177476C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970" y="2628900"/>
            <a:ext cx="11972059" cy="6854699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221200" cy="9398000"/>
          </a:xfrm>
          <a:prstGeom prst="rect">
            <a:avLst/>
          </a:prstGeom>
          <a:effectLst>
            <a:outerShdw blurRad="1428523" dist="433623" dir="2700000">
              <a:srgbClr val="000000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-5400000">
            <a:off x="4457700" y="-3479800"/>
            <a:ext cx="93853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0" y="2946400"/>
            <a:ext cx="3429000" cy="3429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400" y="2946400"/>
            <a:ext cx="3429000" cy="342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00" y="2946400"/>
            <a:ext cx="3429000" cy="342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900" y="3314700"/>
            <a:ext cx="889000" cy="889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98600" y="4495800"/>
            <a:ext cx="2895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>
                <a:solidFill>
                  <a:srgbClr val="492F19"/>
                </a:solidFill>
                <a:latin typeface="SB AggroOTF Medium"/>
              </a:rPr>
              <a:t>Front-end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6500" y="6667500"/>
            <a:ext cx="34798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React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Chart.js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WebSocket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0" y="3365500"/>
            <a:ext cx="939800" cy="787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8800" y="3289300"/>
            <a:ext cx="939800" cy="939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546600" y="4457700"/>
            <a:ext cx="92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3500" b="0" i="0" u="none" strike="noStrike" spc="-100">
                <a:solidFill>
                  <a:srgbClr val="BB4223"/>
                </a:solidFill>
                <a:latin typeface="SB AggroOTF Bold"/>
              </a:rPr>
              <a:t>+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48700" y="4457700"/>
            <a:ext cx="92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3500" b="0" i="0" u="none" strike="noStrike" spc="-100">
                <a:solidFill>
                  <a:srgbClr val="BB4223"/>
                </a:solidFill>
                <a:latin typeface="SB AggroOTF Bold"/>
              </a:rPr>
              <a:t>+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alphaModFix amt="43000"/>
          </a:blip>
          <a:stretch>
            <a:fillRect/>
          </a:stretch>
        </p:blipFill>
        <p:spPr>
          <a:xfrm>
            <a:off x="1066800" y="2387600"/>
            <a:ext cx="16154400" cy="7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7100" y="2946400"/>
            <a:ext cx="3429000" cy="3429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801600" y="4457700"/>
            <a:ext cx="9271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3500" b="0" i="0" u="none" strike="noStrike" spc="-100">
                <a:solidFill>
                  <a:srgbClr val="BB4223"/>
                </a:solidFill>
                <a:latin typeface="SB AggroOTF Bold"/>
              </a:rPr>
              <a:t>+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71700" y="3302000"/>
            <a:ext cx="914400" cy="914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57300" y="1092200"/>
            <a:ext cx="1577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개발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환경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26100" y="4495800"/>
            <a:ext cx="2895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>
                <a:solidFill>
                  <a:srgbClr val="492F19"/>
                </a:solidFill>
                <a:latin typeface="SB AggroOTF Medium"/>
              </a:rPr>
              <a:t>Back-end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40900" y="4495800"/>
            <a:ext cx="2895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>
                <a:solidFill>
                  <a:srgbClr val="492F19"/>
                </a:solidFill>
                <a:latin typeface="SB AggroOTF Medium"/>
              </a:rPr>
              <a:t>Database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81100" y="4495800"/>
            <a:ext cx="2895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 spc="-100">
                <a:solidFill>
                  <a:srgbClr val="492F19"/>
                </a:solidFill>
                <a:latin typeface="SB AggroOTF Medium"/>
              </a:rPr>
              <a:t>MQTT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34000" y="6667500"/>
            <a:ext cx="34798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Spring Boot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Flask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RESTful API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Websocket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74200" y="6667500"/>
            <a:ext cx="34798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MySQL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처리</a:t>
            </a:r>
          </a:p>
          <a:p>
            <a:pPr lvl="0" algn="l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스키마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설계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89000" y="6667500"/>
            <a:ext cx="34798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8D6F56"/>
                </a:solidFill>
                <a:latin typeface="SB AggroOTF Light"/>
              </a:rPr>
              <a:t>-</a:t>
            </a:r>
            <a:r>
              <a:rPr lang="en-US" sz="2200" b="0" i="0" u="none" strike="noStrike" spc="-100" dirty="0" err="1">
                <a:solidFill>
                  <a:srgbClr val="8D6F56"/>
                </a:solidFill>
                <a:latin typeface="SB AggroOTF Light"/>
              </a:rPr>
              <a:t>HiveMQ</a:t>
            </a:r>
            <a:r>
              <a:rPr lang="en-US" sz="2200" b="0" i="0" u="none" strike="noStrike" spc="-100" dirty="0">
                <a:solidFill>
                  <a:srgbClr val="8D6F56"/>
                </a:solidFill>
                <a:latin typeface="SB AggroOTF Light"/>
              </a:rPr>
              <a:t> Cloud </a:t>
            </a:r>
            <a:r>
              <a:rPr lang="ko-KR" sz="2200" b="0" i="0" u="none" strike="noStrike" spc="-100" dirty="0">
                <a:solidFill>
                  <a:srgbClr val="8D6F56"/>
                </a:solidFill>
                <a:ea typeface="SB AggroOTF Light"/>
              </a:rPr>
              <a:t>플랫폼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8D6F56"/>
                </a:solidFill>
                <a:latin typeface="SB AggroOTF Light"/>
              </a:rPr>
              <a:t>- QoS </a:t>
            </a:r>
            <a:r>
              <a:rPr lang="ko-KR" sz="2200" b="0" i="0" u="none" strike="noStrike" spc="-100" dirty="0">
                <a:solidFill>
                  <a:srgbClr val="8D6F56"/>
                </a:solidFill>
                <a:ea typeface="SB AggroOTF Light"/>
              </a:rPr>
              <a:t>레벨</a:t>
            </a:r>
            <a:r>
              <a:rPr lang="en-US" sz="2200" b="0" i="0" u="none" strike="noStrike" spc="-100" dirty="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 dirty="0">
                <a:solidFill>
                  <a:srgbClr val="8D6F56"/>
                </a:solidFill>
                <a:ea typeface="SB AggroOTF Light"/>
              </a:rPr>
              <a:t>설정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 dirty="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 dirty="0">
                <a:solidFill>
                  <a:srgbClr val="8D6F56"/>
                </a:solidFill>
                <a:ea typeface="SB AggroOTF Light"/>
              </a:rPr>
              <a:t>보안</a:t>
            </a:r>
            <a:r>
              <a:rPr lang="en-US" sz="2200" b="0" i="0" u="none" strike="noStrike" spc="-100" dirty="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 dirty="0">
                <a:solidFill>
                  <a:srgbClr val="8D6F56"/>
                </a:solidFill>
                <a:ea typeface="SB AggroOTF Light"/>
              </a:rPr>
              <a:t>및</a:t>
            </a:r>
            <a:r>
              <a:rPr lang="en-US" sz="2200" b="0" i="0" u="none" strike="noStrike" spc="-100" dirty="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 dirty="0">
                <a:solidFill>
                  <a:srgbClr val="8D6F56"/>
                </a:solidFill>
                <a:ea typeface="SB AggroOTF Light"/>
              </a:rPr>
              <a:t>인증</a:t>
            </a:r>
            <a:r>
              <a:rPr lang="en-US" sz="2200" b="0" i="0" u="none" strike="noStrike" spc="-100" dirty="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 dirty="0">
                <a:solidFill>
                  <a:srgbClr val="8D6F56"/>
                </a:solidFill>
                <a:ea typeface="SB AggroOTF Light"/>
              </a:rPr>
              <a:t>관리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221200" cy="9398000"/>
          </a:xfrm>
          <a:prstGeom prst="rect">
            <a:avLst/>
          </a:prstGeom>
          <a:effectLst>
            <a:outerShdw blurRad="1428523" dist="433623" dir="2700000">
              <a:srgbClr val="000000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-5400000">
            <a:off x="4457700" y="-3441700"/>
            <a:ext cx="93853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3048000" y="3873500"/>
            <a:ext cx="12192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54200" y="1955800"/>
            <a:ext cx="145796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800" b="0" i="0" u="none" strike="noStrike">
                <a:solidFill>
                  <a:srgbClr val="492F19"/>
                </a:solidFill>
                <a:ea typeface="SB AggroOTF Medium"/>
              </a:rPr>
              <a:t>프로젝트</a:t>
            </a:r>
            <a:r>
              <a:rPr lang="en-US" sz="58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800" b="0" i="0" u="none" strike="noStrike">
                <a:solidFill>
                  <a:srgbClr val="492F19"/>
                </a:solidFill>
                <a:ea typeface="SB AggroOTF Medium"/>
              </a:rPr>
              <a:t>일정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41600" y="2819400"/>
            <a:ext cx="685800" cy="213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917700" y="4445000"/>
            <a:ext cx="2108200" cy="3898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05000" y="3683000"/>
            <a:ext cx="2146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1~2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주차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44700" y="5422900"/>
            <a:ext cx="1866900" cy="276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프로젝트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주제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선정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타당성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분석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팀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구성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역할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분담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유사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시스템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조사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차별성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도출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개발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목표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기능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요구사항</a:t>
            </a:r>
            <a:r>
              <a:rPr lang="en-US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sz="1500" b="0" i="0" u="none" strike="noStrike" dirty="0">
                <a:solidFill>
                  <a:srgbClr val="000000"/>
                </a:solidFill>
                <a:ea typeface="SB AggroOTF Light"/>
              </a:rPr>
              <a:t>정리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30400" y="4615070"/>
            <a:ext cx="1993900" cy="113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아이디어</a:t>
            </a:r>
          </a:p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기획</a:t>
            </a:r>
            <a:r>
              <a:rPr lang="en-US" sz="2100" b="0" i="0" u="none" strike="noStrike" dirty="0">
                <a:solidFill>
                  <a:srgbClr val="492F19"/>
                </a:solidFill>
                <a:latin typeface="SB AggroOTF Medium"/>
              </a:rPr>
              <a:t> / </a:t>
            </a: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조사</a:t>
            </a:r>
          </a:p>
          <a:p>
            <a:pPr lvl="0" algn="ctr">
              <a:lnSpc>
                <a:spcPct val="116199"/>
              </a:lnSpc>
            </a:pPr>
            <a:endParaRPr lang="ko-KR" sz="2100" b="0" i="0" u="none" strike="noStrike" dirty="0">
              <a:solidFill>
                <a:srgbClr val="492F19"/>
              </a:solidFill>
              <a:ea typeface="SB AggroOTF Medium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05400" y="2819400"/>
            <a:ext cx="685800" cy="213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4394200" y="4445000"/>
            <a:ext cx="2108200" cy="3898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368800" y="3683000"/>
            <a:ext cx="2146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3~5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주차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17943" y="4776857"/>
            <a:ext cx="19939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시스템</a:t>
            </a:r>
            <a:r>
              <a:rPr lang="en-US" sz="2100" b="0" i="0" u="none" strike="noStrike" dirty="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설계</a:t>
            </a:r>
            <a:r>
              <a:rPr lang="en-US" sz="2100" b="0" i="0" u="none" strike="noStrike" dirty="0">
                <a:solidFill>
                  <a:srgbClr val="492F19"/>
                </a:solidFill>
                <a:latin typeface="SB AggroOTF Medium"/>
              </a:rPr>
              <a:t>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569200" y="2819400"/>
            <a:ext cx="685800" cy="2133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6858000" y="4445000"/>
            <a:ext cx="2108200" cy="3898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832600" y="3683000"/>
            <a:ext cx="2146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6~7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주차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08800" y="4776857"/>
            <a:ext cx="19939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하드웨어</a:t>
            </a:r>
            <a:r>
              <a:rPr lang="en-US" sz="2100" b="0" i="0" u="none" strike="noStrike" dirty="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구현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0033000" y="2819400"/>
            <a:ext cx="685800" cy="2133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9321800" y="4445000"/>
            <a:ext cx="2108200" cy="3898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96400" y="3683000"/>
            <a:ext cx="2146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8~10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주차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72600" y="4770783"/>
            <a:ext cx="19939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웹서버</a:t>
            </a:r>
            <a:r>
              <a:rPr lang="en-US" sz="2100" b="0" i="0" u="none" strike="noStrike" dirty="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개발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509500" y="2819400"/>
            <a:ext cx="685800" cy="2133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1785600" y="4445000"/>
            <a:ext cx="2108200" cy="3898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760200" y="3683000"/>
            <a:ext cx="2146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11~13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주차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36400" y="4771334"/>
            <a:ext cx="19939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통합</a:t>
            </a:r>
            <a:r>
              <a:rPr lang="en-US" sz="2100" b="0" i="0" u="none" strike="noStrike" dirty="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및</a:t>
            </a:r>
            <a:r>
              <a:rPr lang="en-US" sz="2100" b="0" i="0" u="none" strike="noStrike" dirty="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고도화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973300" y="2819400"/>
            <a:ext cx="685800" cy="2133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4249400" y="4445000"/>
            <a:ext cx="2108200" cy="38989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236700" y="3683000"/>
            <a:ext cx="2146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B AggroOTF Medium"/>
              </a:rPr>
              <a:t>14~15</a:t>
            </a:r>
            <a:r>
              <a:rPr lang="ko-KR" sz="2200" b="0" i="0" u="none" strike="noStrike">
                <a:solidFill>
                  <a:srgbClr val="FFFFFF"/>
                </a:solidFill>
                <a:ea typeface="SB AggroOTF Medium"/>
              </a:rPr>
              <a:t>주차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06550" y="4771334"/>
            <a:ext cx="19939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발표</a:t>
            </a:r>
            <a:r>
              <a:rPr lang="en-US" sz="2100" b="0" i="0" u="none" strike="noStrike" dirty="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100" b="0" i="0" u="none" strike="noStrike" dirty="0">
                <a:solidFill>
                  <a:srgbClr val="492F19"/>
                </a:solidFill>
                <a:ea typeface="SB AggroOTF Medium"/>
              </a:rPr>
              <a:t>준비</a:t>
            </a:r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B4781F79-1518-1703-2E01-BC16FC9B81EF}"/>
              </a:ext>
            </a:extLst>
          </p:cNvPr>
          <p:cNvSpPr txBox="1"/>
          <p:nvPr/>
        </p:nvSpPr>
        <p:spPr>
          <a:xfrm>
            <a:off x="4476750" y="5422900"/>
            <a:ext cx="1866900" cy="276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1450" lvl="0" indent="-1714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전체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시스템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구조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설계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</a:p>
          <a:p>
            <a:pPr marL="171450" lvl="0" indent="-1714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UI/UX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초안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작성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</a:p>
          <a:p>
            <a:pPr marL="171450" lvl="0" indent="-1714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MQTT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통신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구조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시나리오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수립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사용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기술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확정</a:t>
            </a: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46A37B71-DC71-DE82-C973-9B6530AD636D}"/>
              </a:ext>
            </a:extLst>
          </p:cNvPr>
          <p:cNvSpPr txBox="1"/>
          <p:nvPr/>
        </p:nvSpPr>
        <p:spPr>
          <a:xfrm>
            <a:off x="6978650" y="5427870"/>
            <a:ext cx="1866900" cy="276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 err="1">
                <a:solidFill>
                  <a:srgbClr val="000000"/>
                </a:solidFill>
                <a:ea typeface="SB AggroOTF Light"/>
              </a:rPr>
              <a:t>아두이노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센서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연결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테스트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시리얼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통신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구현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브로커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(</a:t>
            </a:r>
            <a:r>
              <a:rPr lang="en-US" altLang="ko-KR" sz="1500" b="0" i="0" u="none" strike="noStrike" dirty="0" err="1">
                <a:solidFill>
                  <a:srgbClr val="000000"/>
                </a:solidFill>
                <a:latin typeface="SB AggroOTF Light"/>
              </a:rPr>
              <a:t>HiveMQ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)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연동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데이터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송수신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테스트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포맷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(JSON)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설계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F6F714C1-4BE3-306A-7F87-930AA86B6FEC}"/>
              </a:ext>
            </a:extLst>
          </p:cNvPr>
          <p:cNvSpPr txBox="1"/>
          <p:nvPr/>
        </p:nvSpPr>
        <p:spPr>
          <a:xfrm>
            <a:off x="9436100" y="5427870"/>
            <a:ext cx="1866900" cy="276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Spring Boot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기반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API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개발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(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센서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데이터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처리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)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React UI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페이지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개발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센서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데이터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실시간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시각화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구현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실시간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채팅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기능</a:t>
            </a: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99BBAD21-E27E-7E8C-0CFF-78995653CEF0}"/>
              </a:ext>
            </a:extLst>
          </p:cNvPr>
          <p:cNvSpPr txBox="1"/>
          <p:nvPr/>
        </p:nvSpPr>
        <p:spPr>
          <a:xfrm>
            <a:off x="11906250" y="5422900"/>
            <a:ext cx="1866900" cy="276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MQTT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제어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명령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연동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(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팬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제어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)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전류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기반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에너지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분석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기능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구현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 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전체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시스템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통합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테스트</a:t>
            </a:r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79B3C164-5612-D4B3-B47F-F779508BF7D5}"/>
              </a:ext>
            </a:extLst>
          </p:cNvPr>
          <p:cNvSpPr txBox="1"/>
          <p:nvPr/>
        </p:nvSpPr>
        <p:spPr>
          <a:xfrm>
            <a:off x="14370050" y="5422900"/>
            <a:ext cx="1866900" cy="276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발표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자료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제작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시연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영상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en-US" sz="1500" dirty="0">
                <a:solidFill>
                  <a:srgbClr val="000000"/>
                </a:solidFill>
                <a:latin typeface="SB AggroOTF Light"/>
                <a:ea typeface="SB AggroOTF Light"/>
              </a:rPr>
              <a:t>제작</a:t>
            </a:r>
            <a:endParaRPr lang="ko-KR" altLang="ko-KR" sz="1500" b="0" i="0" u="none" strike="noStrike" dirty="0">
              <a:solidFill>
                <a:srgbClr val="000000"/>
              </a:solidFill>
              <a:ea typeface="SB AggroOTF Light"/>
            </a:endParaRP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최종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점검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및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오류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수정</a:t>
            </a:r>
          </a:p>
          <a:p>
            <a:pPr marL="285750" lvl="0" indent="-285750" algn="ctr">
              <a:lnSpc>
                <a:spcPct val="132800"/>
              </a:lnSpc>
              <a:buFont typeface="Wingdings" panose="05000000000000000000" pitchFamily="2" charset="2"/>
              <a:buChar char="§"/>
            </a:pP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최종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발표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리허설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SB AggroOTF Light"/>
              </a:rPr>
              <a:t> </a:t>
            </a:r>
            <a:r>
              <a:rPr lang="ko-KR" altLang="ko-KR" sz="1500" b="0" i="0" u="none" strike="noStrike" dirty="0">
                <a:solidFill>
                  <a:srgbClr val="000000"/>
                </a:solidFill>
                <a:ea typeface="SB AggroOTF Light"/>
              </a:rPr>
              <a:t>진행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939800"/>
            <a:ext cx="12344400" cy="10426700"/>
          </a:xfrm>
          <a:prstGeom prst="rect">
            <a:avLst/>
          </a:prstGeom>
          <a:effectLst>
            <a:outerShdw blurRad="1761085" dist="481458" dir="2700000">
              <a:srgbClr val="000000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 rot="-5400000">
            <a:off x="4178300" y="-266700"/>
            <a:ext cx="9918700" cy="1233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400" y="3022600"/>
            <a:ext cx="18732500" cy="703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00" y="6731000"/>
            <a:ext cx="5143500" cy="78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" y="6438900"/>
            <a:ext cx="14109700" cy="208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43000"/>
          </a:blip>
          <a:stretch>
            <a:fillRect/>
          </a:stretch>
        </p:blipFill>
        <p:spPr>
          <a:xfrm>
            <a:off x="3429000" y="1803400"/>
            <a:ext cx="11430000" cy="7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9700" y="723900"/>
            <a:ext cx="2768600" cy="660400"/>
          </a:xfrm>
          <a:prstGeom prst="rect">
            <a:avLst/>
          </a:prstGeom>
          <a:effectLst>
            <a:outerShdw blurRad="9626" dist="60500" dir="20520000">
              <a:srgbClr val="000000">
                <a:alpha val="28000"/>
              </a:srgbClr>
            </a:outerShdw>
          </a:effectLst>
        </p:spPr>
      </p:pic>
      <p:grpSp>
        <p:nvGrpSpPr>
          <p:cNvPr id="10" name="Group 10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940300" y="-1955800"/>
            <a:ext cx="6870700" cy="5803900"/>
          </a:xfrm>
          <a:prstGeom prst="rect">
            <a:avLst/>
          </a:prstGeom>
          <a:effectLst>
            <a:outerShdw blurRad="544542" dist="267722" dir="2700000">
              <a:srgbClr val="000000">
                <a:alpha val="35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33000"/>
          </a:blip>
          <a:stretch>
            <a:fillRect/>
          </a:stretch>
        </p:blipFill>
        <p:spPr>
          <a:xfrm rot="5400000">
            <a:off x="-4267200" y="-2349500"/>
            <a:ext cx="5524500" cy="6858000"/>
          </a:xfrm>
          <a:prstGeom prst="rect">
            <a:avLst/>
          </a:prstGeom>
          <a:effectLst>
            <a:outerShdw blurRad="303294" dist="212249" dir="2700000">
              <a:srgbClr val="000000">
                <a:alpha val="36000"/>
              </a:srgbClr>
            </a:outerShdw>
          </a:effectLst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6776700" y="6565900"/>
            <a:ext cx="6870700" cy="5803900"/>
          </a:xfrm>
          <a:prstGeom prst="rect">
            <a:avLst/>
          </a:prstGeom>
          <a:effectLst>
            <a:outerShdw blurRad="544542" dist="267722" dir="16200000">
              <a:srgbClr val="000000">
                <a:alpha val="35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alphaModFix amt="33000"/>
          </a:blip>
          <a:stretch>
            <a:fillRect/>
          </a:stretch>
        </p:blipFill>
        <p:spPr>
          <a:xfrm rot="16200000">
            <a:off x="17449800" y="5892800"/>
            <a:ext cx="5524500" cy="6858000"/>
          </a:xfrm>
          <a:prstGeom prst="rect">
            <a:avLst/>
          </a:prstGeom>
          <a:effectLst>
            <a:outerShdw blurRad="303294" dist="212249" dir="5400000">
              <a:srgbClr val="000000">
                <a:alpha val="36000"/>
              </a:srgbClr>
            </a:outerShdw>
          </a:effectLst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12900" y="5829300"/>
            <a:ext cx="4203700" cy="5956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84400" y="6210300"/>
            <a:ext cx="2489200" cy="13970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41300" y="5803900"/>
            <a:ext cx="3924300" cy="617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09700" y="5981700"/>
            <a:ext cx="20193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F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0300" y="-1955800"/>
            <a:ext cx="6870700" cy="5803900"/>
          </a:xfrm>
          <a:prstGeom prst="rect">
            <a:avLst/>
          </a:prstGeom>
          <a:effectLst>
            <a:outerShdw blurRad="544542" dist="267722" dir="2700000">
              <a:srgbClr val="000000">
                <a:alpha val="35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3000"/>
          </a:blip>
          <a:stretch>
            <a:fillRect/>
          </a:stretch>
        </p:blipFill>
        <p:spPr>
          <a:xfrm rot="5400000">
            <a:off x="-4267200" y="-2349500"/>
            <a:ext cx="5524500" cy="6858000"/>
          </a:xfrm>
          <a:prstGeom prst="rect">
            <a:avLst/>
          </a:prstGeom>
          <a:effectLst>
            <a:outerShdw blurRad="303294" dist="212249" dir="2700000">
              <a:srgbClr val="000000">
                <a:alpha val="36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041400"/>
            <a:ext cx="16992600" cy="8229600"/>
          </a:xfrm>
          <a:prstGeom prst="rect">
            <a:avLst/>
          </a:prstGeom>
          <a:effectLst>
            <a:outerShdw blurRad="1095177" dist="379674" dir="2700000">
              <a:srgbClr val="000000">
                <a:alpha val="35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33000"/>
          </a:blip>
          <a:stretch>
            <a:fillRect/>
          </a:stretch>
        </p:blipFill>
        <p:spPr>
          <a:xfrm rot="-5400000">
            <a:off x="5105400" y="-3327400"/>
            <a:ext cx="8216900" cy="1697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700" y="736600"/>
            <a:ext cx="2768600" cy="660400"/>
          </a:xfrm>
          <a:prstGeom prst="rect">
            <a:avLst/>
          </a:prstGeom>
          <a:effectLst>
            <a:outerShdw blurRad="9626" dist="60500" dir="20520000">
              <a:srgbClr val="000000">
                <a:alpha val="28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257300" y="1676400"/>
            <a:ext cx="1577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800" y="2882900"/>
            <a:ext cx="4965700" cy="2692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800" y="5803900"/>
            <a:ext cx="4965700" cy="269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800" y="2882900"/>
            <a:ext cx="4965700" cy="2692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800" y="5803900"/>
            <a:ext cx="4965700" cy="2692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0" y="2882900"/>
            <a:ext cx="4965700" cy="2692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1500" y="5803900"/>
            <a:ext cx="4965700" cy="2692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87500" y="3492500"/>
            <a:ext cx="443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개발</a:t>
            </a:r>
            <a:r>
              <a:rPr lang="en-US" sz="2400" b="0" i="0" u="none" strike="noStrike">
                <a:solidFill>
                  <a:srgbClr val="8D6F56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배경</a:t>
            </a:r>
            <a:r>
              <a:rPr lang="en-US" sz="2400" b="0" i="0" u="none" strike="noStrike">
                <a:solidFill>
                  <a:srgbClr val="8D6F56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및</a:t>
            </a:r>
            <a:r>
              <a:rPr lang="en-US" sz="2400" b="0" i="0" u="none" strike="noStrike">
                <a:solidFill>
                  <a:srgbClr val="8D6F56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필요성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7500" y="4102100"/>
            <a:ext cx="44323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학교보건법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요구사항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공기질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관리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기준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현재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한계점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34200" y="3492500"/>
            <a:ext cx="443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개발</a:t>
            </a:r>
            <a:r>
              <a:rPr lang="en-US" sz="2400" b="0" i="0" u="none" strike="noStrike">
                <a:solidFill>
                  <a:srgbClr val="8D6F56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목표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34200" y="4102100"/>
            <a:ext cx="44323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수집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자동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/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수동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제어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에너지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측정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68200" y="3492500"/>
            <a:ext cx="443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기대</a:t>
            </a:r>
            <a:r>
              <a:rPr lang="en-US" sz="2400" b="0" i="0" u="none" strike="noStrike">
                <a:solidFill>
                  <a:srgbClr val="8D6F56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효과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68200" y="4102100"/>
            <a:ext cx="44323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학생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측면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관리자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측면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교육적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효과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7500" y="6426200"/>
            <a:ext cx="443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주요</a:t>
            </a:r>
            <a:r>
              <a:rPr lang="en-US" sz="2400" b="0" i="0" u="none" strike="noStrike">
                <a:solidFill>
                  <a:srgbClr val="8D6F56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기능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87500" y="7023100"/>
            <a:ext cx="44323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시각화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제어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에너지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분석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34200" y="6426200"/>
            <a:ext cx="443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시스템</a:t>
            </a:r>
            <a:r>
              <a:rPr lang="en-US" sz="2400" b="0" i="0" u="none" strike="noStrike">
                <a:solidFill>
                  <a:srgbClr val="8D6F56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구성도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34200" y="7023100"/>
            <a:ext cx="44323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하드웨어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구성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소프트웨어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구조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흐름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68200" y="6426200"/>
            <a:ext cx="44323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개발</a:t>
            </a:r>
            <a:r>
              <a:rPr lang="en-US" sz="2400" b="0" i="0" u="none" strike="noStrike">
                <a:solidFill>
                  <a:srgbClr val="8D6F56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8D6F56"/>
                </a:solidFill>
                <a:ea typeface="SB AggroOTF Medium"/>
              </a:rPr>
              <a:t>환경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68200" y="7023100"/>
            <a:ext cx="44323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프론트엔드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백엔드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데이터베이스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221200" cy="9398000"/>
          </a:xfrm>
          <a:prstGeom prst="rect">
            <a:avLst/>
          </a:prstGeom>
          <a:effectLst>
            <a:outerShdw blurRad="1428523" dist="433623" dir="2700000">
              <a:srgbClr val="000000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-5400000">
            <a:off x="4457700" y="-3479800"/>
            <a:ext cx="93853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6800" y="2387600"/>
            <a:ext cx="161544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2971800"/>
            <a:ext cx="15989300" cy="624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3276600"/>
            <a:ext cx="6642100" cy="5638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1092200"/>
            <a:ext cx="1577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개발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배경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및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필요성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09000" y="4305300"/>
            <a:ext cx="83947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교실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공기질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정기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측정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의무화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미세먼지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,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이산화탄소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,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온습도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관리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기준치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초과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즉시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조치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필요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학생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건강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보호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목적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09000" y="3619500"/>
            <a:ext cx="8407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학교보건법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시행규칙의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요구사항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09000" y="7315200"/>
            <a:ext cx="83947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모니터링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시스템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부재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자동화된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제어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미흡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에너지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분석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불가능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사용자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개입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어려움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09000" y="6629400"/>
            <a:ext cx="8407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현재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학교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환경관리의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한계점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221200" cy="9398000"/>
          </a:xfrm>
          <a:prstGeom prst="rect">
            <a:avLst/>
          </a:prstGeom>
          <a:effectLst>
            <a:outerShdw blurRad="1428523" dist="433623" dir="2700000">
              <a:srgbClr val="000000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-5400000">
            <a:off x="4457700" y="-3479800"/>
            <a:ext cx="93853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6800" y="2387600"/>
            <a:ext cx="161544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870200"/>
            <a:ext cx="6311900" cy="645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0" y="2870200"/>
            <a:ext cx="6400800" cy="6451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47800" y="4406900"/>
            <a:ext cx="55372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실내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환경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수집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 (PM1.0, PM2.5, PM10,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온도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,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습도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,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전류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팬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자동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/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수동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제어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구현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에너지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소비량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측정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절약량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원화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(KRW)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환산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- 2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초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간격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측정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00" y="4838700"/>
            <a:ext cx="3949700" cy="636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57300" y="1092200"/>
            <a:ext cx="1577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개발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목표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7800" y="3733800"/>
            <a:ext cx="55499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실시간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데이터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수집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및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제어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36300" y="4406900"/>
            <a:ext cx="5537200" cy="262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관리자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/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학생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권한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분리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여러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교실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통합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모니터링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원격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제어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기능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시각화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대시보드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문의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채팅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기능</a:t>
            </a:r>
          </a:p>
          <a:p>
            <a:pPr lvl="0" algn="ctr">
              <a:lnSpc>
                <a:spcPct val="132800"/>
              </a:lnSpc>
            </a:pP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- React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기반</a:t>
            </a:r>
            <a:r>
              <a:rPr lang="en-US" sz="2200" b="0" i="0" u="none" strike="noStrike" spc="-100">
                <a:solidFill>
                  <a:srgbClr val="FBEBD8"/>
                </a:solidFill>
                <a:latin typeface="SB AggroOTF Light"/>
              </a:rPr>
              <a:t> UI </a:t>
            </a:r>
            <a:r>
              <a:rPr lang="ko-KR" sz="2200" b="0" i="0" u="none" strike="noStrike" spc="-100">
                <a:solidFill>
                  <a:srgbClr val="FBEBD8"/>
                </a:solidFill>
                <a:ea typeface="SB AggroOTF Light"/>
              </a:rPr>
              <a:t>개발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36300" y="3733800"/>
            <a:ext cx="55499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SB AggroOTF Medium"/>
              </a:rPr>
              <a:t>웹</a:t>
            </a:r>
            <a:r>
              <a:rPr lang="en-US" sz="24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SB AggroOTF Medium"/>
              </a:rPr>
              <a:t>기반</a:t>
            </a:r>
            <a:r>
              <a:rPr lang="en-US" sz="24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SB AggroOTF Medium"/>
              </a:rPr>
              <a:t>통합</a:t>
            </a:r>
            <a:r>
              <a:rPr lang="en-US" sz="2400" b="0" i="0" u="none" strike="noStrike">
                <a:solidFill>
                  <a:srgbClr val="FFFFFF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SB AggroOTF Medium"/>
              </a:rPr>
              <a:t>관리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221200" cy="9398000"/>
          </a:xfrm>
          <a:prstGeom prst="rect">
            <a:avLst/>
          </a:prstGeom>
          <a:effectLst>
            <a:outerShdw blurRad="1428523" dist="433623" dir="2700000">
              <a:srgbClr val="000000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-5400000">
            <a:off x="4457700" y="-3479800"/>
            <a:ext cx="93853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6800" y="2387600"/>
            <a:ext cx="161544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3086100"/>
            <a:ext cx="6731000" cy="627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3276600"/>
            <a:ext cx="6311900" cy="264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700" y="2717800"/>
            <a:ext cx="812800" cy="812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013200" y="2946400"/>
            <a:ext cx="1206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2100" b="0" i="0" u="none" strike="noStrike" spc="100">
                <a:solidFill>
                  <a:srgbClr val="FFFFFF"/>
                </a:solidFill>
                <a:latin typeface="SB AggroOTF Medium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7300" y="1092200"/>
            <a:ext cx="1577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기대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효과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62100" y="7112000"/>
            <a:ext cx="6172200" cy="201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환경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변화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관심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증대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확인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환경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인식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교육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효과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직접적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행동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유도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건강한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학습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환경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조성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2100" y="6426200"/>
            <a:ext cx="61722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학생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측면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2400" y="3086100"/>
            <a:ext cx="6731000" cy="6273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2900" y="3276600"/>
            <a:ext cx="6311900" cy="2641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71500" y="2717800"/>
            <a:ext cx="812800" cy="812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7400" y="5486400"/>
            <a:ext cx="1473200" cy="1473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068300" y="2959100"/>
            <a:ext cx="1206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2100" b="0" i="0" u="none" strike="noStrike" spc="100">
                <a:solidFill>
                  <a:srgbClr val="FFFFFF"/>
                </a:solidFill>
                <a:latin typeface="SB AggroOTF Medium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17200" y="7112000"/>
            <a:ext cx="6172200" cy="201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통합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모니터링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가능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원격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제어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편의성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효율적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환경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관리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에너지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절감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효과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신뢰도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높은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17200" y="6426200"/>
            <a:ext cx="61722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관리자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측면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221200" cy="9398000"/>
          </a:xfrm>
          <a:prstGeom prst="rect">
            <a:avLst/>
          </a:prstGeom>
          <a:effectLst>
            <a:outerShdw blurRad="1428523" dist="433623" dir="2700000">
              <a:srgbClr val="000000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-5400000">
            <a:off x="4457700" y="-3479800"/>
            <a:ext cx="93853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6800" y="2387600"/>
            <a:ext cx="16154400" cy="76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57300" y="1092200"/>
            <a:ext cx="1577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관리자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측면의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기대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효과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2832100"/>
            <a:ext cx="15976600" cy="314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0" y="6235700"/>
            <a:ext cx="15976600" cy="314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400" y="3086100"/>
            <a:ext cx="4800600" cy="2628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2400" y="6489700"/>
            <a:ext cx="4800600" cy="2641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0500" y="4787900"/>
            <a:ext cx="3632200" cy="6769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502400" y="4114800"/>
            <a:ext cx="8636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여러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교실의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환경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데이터를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한눈에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확인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시각화로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신속한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의사결정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이상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징후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즉시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파악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및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대응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가능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원격으로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모든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교실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상태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모니터링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02400" y="3429000"/>
            <a:ext cx="103124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웹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UI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를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통한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통합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모니터링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02400" y="7531100"/>
            <a:ext cx="86360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센서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기반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자동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제어로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관리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부담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감소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기반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예측적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유지보수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가능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에너지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사용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최적화로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비용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절감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체계적인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환경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관리로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신뢰도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향상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02400" y="6845300"/>
            <a:ext cx="86360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교실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환경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관리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효율성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향상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221200" cy="9398000"/>
          </a:xfrm>
          <a:prstGeom prst="rect">
            <a:avLst/>
          </a:prstGeom>
          <a:effectLst>
            <a:outerShdw blurRad="1428523" dist="433623" dir="2700000">
              <a:srgbClr val="000000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-5400000">
            <a:off x="4457700" y="-3479800"/>
            <a:ext cx="93853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6800" y="2387600"/>
            <a:ext cx="161544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086100"/>
            <a:ext cx="5181600" cy="6273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900" y="3276600"/>
            <a:ext cx="4800600" cy="264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2717800"/>
            <a:ext cx="812800" cy="812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62300" y="2946400"/>
            <a:ext cx="1206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2100" b="0" i="0" u="none" strike="noStrike" spc="100">
                <a:solidFill>
                  <a:srgbClr val="FFFFFF"/>
                </a:solidFill>
                <a:latin typeface="SB AggroOTF Medium"/>
              </a:rPr>
              <a:t>01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500" y="3098800"/>
            <a:ext cx="5181600" cy="627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8300" y="3289300"/>
            <a:ext cx="4800600" cy="2628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200" y="2730500"/>
            <a:ext cx="812800" cy="812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521700" y="2959100"/>
            <a:ext cx="1206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2100" b="0" i="0" u="none" strike="noStrike" spc="100">
                <a:solidFill>
                  <a:srgbClr val="FFFFFF"/>
                </a:solidFill>
                <a:latin typeface="SB AggroOTF Medium"/>
              </a:rPr>
              <a:t>02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0" y="3086100"/>
            <a:ext cx="5181600" cy="627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28500" y="3276600"/>
            <a:ext cx="4800600" cy="264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2400" y="2717800"/>
            <a:ext cx="812800" cy="812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919200" y="2946400"/>
            <a:ext cx="1206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en-US" sz="2100" b="0" i="0" u="none" strike="noStrike" spc="100">
                <a:solidFill>
                  <a:srgbClr val="FFFFFF"/>
                </a:solidFill>
                <a:latin typeface="SB AggroOTF Medium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7300" y="1092200"/>
            <a:ext cx="1577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주요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기능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: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데이터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수집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및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제어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8900" y="7112000"/>
            <a:ext cx="4864100" cy="201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PM1.0, PM2.5, PM10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온도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,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습도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측정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- 2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초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간격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수집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웹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기반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시각화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직관적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대시보드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제공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8900" y="6426200"/>
            <a:ext cx="48641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센서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데이터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실시간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수집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43700" y="7112000"/>
            <a:ext cx="4864100" cy="201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미세먼지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농도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기반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자동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팬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속도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조절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관리자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수동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제어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- 1~3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단계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속도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설정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상황별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최적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43700" y="6426200"/>
            <a:ext cx="48641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자동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/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수동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모드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환기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제어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28500" y="7112000"/>
            <a:ext cx="4864100" cy="201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전류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센서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사용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전력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측정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누적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에너지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계산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원화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(KRW)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비용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환산</a:t>
            </a:r>
          </a:p>
          <a:p>
            <a:pPr lvl="0" algn="l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절감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효과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시각화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28500" y="6426200"/>
            <a:ext cx="48641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에너지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소비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측정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221200" cy="9398000"/>
          </a:xfrm>
          <a:prstGeom prst="rect">
            <a:avLst/>
          </a:prstGeom>
          <a:effectLst>
            <a:outerShdw blurRad="1428523" dist="433623" dir="2700000">
              <a:srgbClr val="000000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-5400000">
            <a:off x="4457700" y="-3479800"/>
            <a:ext cx="93853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6800" y="2387600"/>
            <a:ext cx="161544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2819400"/>
            <a:ext cx="7797800" cy="318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2819400"/>
            <a:ext cx="7797800" cy="3187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57300" y="1092200"/>
            <a:ext cx="1577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주요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기능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: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사용자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관리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및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UI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2900" y="4127500"/>
            <a:ext cx="70485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관리자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: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전체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시스템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제어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학생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: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개별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교실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환경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확인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권한별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맞춤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대시보드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" y="3454400"/>
            <a:ext cx="70612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관리자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/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사용자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권한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분리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26600" y="4127500"/>
            <a:ext cx="70485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사용자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관리자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소통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피드백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및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문의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신속한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문제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해결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지원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채팅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내역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저장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및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관리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6600" y="3454400"/>
            <a:ext cx="70612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실시간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문의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채팅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기능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6223000"/>
            <a:ext cx="7797800" cy="318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6223000"/>
            <a:ext cx="7797800" cy="3187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12900" y="7531100"/>
            <a:ext cx="70485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React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기반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반응형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설계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직관적인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사용자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인터페이스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실시간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데이터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업데이트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2900" y="6858000"/>
            <a:ext cx="70612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웹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기반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통합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제어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UI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26600" y="7531100"/>
            <a:ext cx="7048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맞춤형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리포트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생성</a:t>
            </a:r>
          </a:p>
          <a:p>
            <a:pPr lvl="0" algn="ctr">
              <a:lnSpc>
                <a:spcPct val="120350"/>
              </a:lnSpc>
            </a:pP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-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에너지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효율성</a:t>
            </a:r>
            <a:r>
              <a:rPr lang="en-US" sz="2200" b="0" i="0" u="none" strike="noStrike" spc="-100">
                <a:solidFill>
                  <a:srgbClr val="8D6F56"/>
                </a:solidFill>
                <a:latin typeface="SB AggroOTF Light"/>
              </a:rPr>
              <a:t> </a:t>
            </a:r>
            <a:r>
              <a:rPr lang="ko-KR" sz="2200" b="0" i="0" u="none" strike="noStrike" spc="-100">
                <a:solidFill>
                  <a:srgbClr val="8D6F56"/>
                </a:solidFill>
                <a:ea typeface="SB AggroOTF Light"/>
              </a:rPr>
              <a:t>평가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26600" y="6858000"/>
            <a:ext cx="7061200" cy="431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데이터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분석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및</a:t>
            </a:r>
            <a:r>
              <a:rPr lang="en-US" sz="2400" b="0" i="0" u="none" strike="noStrike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2400" b="0" i="0" u="none" strike="noStrike">
                <a:solidFill>
                  <a:srgbClr val="492F19"/>
                </a:solidFill>
                <a:ea typeface="SB AggroOTF Medium"/>
              </a:rPr>
              <a:t>리포트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4500"/>
            <a:ext cx="17221200" cy="9398000"/>
          </a:xfrm>
          <a:prstGeom prst="rect">
            <a:avLst/>
          </a:prstGeom>
          <a:effectLst>
            <a:outerShdw blurRad="1428523" dist="433623" dir="2700000">
              <a:srgbClr val="000000">
                <a:alpha val="35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-5400000">
            <a:off x="4457700" y="-3479800"/>
            <a:ext cx="9385300" cy="1723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1066800" y="2387600"/>
            <a:ext cx="16154400" cy="76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061" y="4368018"/>
            <a:ext cx="10131429" cy="402638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57300" y="1092200"/>
            <a:ext cx="15773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시스템</a:t>
            </a:r>
            <a:r>
              <a:rPr lang="en-US" sz="5000" b="0" i="0" u="none" strike="noStrike" spc="-100">
                <a:solidFill>
                  <a:srgbClr val="492F19"/>
                </a:solidFill>
                <a:latin typeface="SB AggroOTF Medium"/>
              </a:rPr>
              <a:t> </a:t>
            </a:r>
            <a:r>
              <a:rPr lang="ko-KR" sz="5000" b="0" i="0" u="none" strike="noStrike" spc="-100">
                <a:solidFill>
                  <a:srgbClr val="492F19"/>
                </a:solidFill>
                <a:ea typeface="SB AggroOTF Medium"/>
              </a:rPr>
              <a:t>구성도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DCFAF5-622C-3060-979A-A19B1948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81897"/>
            <a:ext cx="11887200" cy="662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717</Words>
  <Application>Microsoft Office PowerPoint</Application>
  <PresentationFormat>사용자 지정</PresentationFormat>
  <Paragraphs>178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SB AggroOTF Medium</vt:lpstr>
      <vt:lpstr>Calibri</vt:lpstr>
      <vt:lpstr>SB AggroOTF Light</vt:lpstr>
      <vt:lpstr>Wingdings</vt:lpstr>
      <vt:lpstr>SB AggroOTF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현호 김</cp:lastModifiedBy>
  <cp:revision>4</cp:revision>
  <dcterms:created xsi:type="dcterms:W3CDTF">2006-08-16T00:00:00Z</dcterms:created>
  <dcterms:modified xsi:type="dcterms:W3CDTF">2025-06-25T08:25:48Z</dcterms:modified>
</cp:coreProperties>
</file>